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6"/>
  </p:notesMasterIdLst>
  <p:handoutMasterIdLst>
    <p:handoutMasterId r:id="rId47"/>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83" r:id="rId26"/>
    <p:sldId id="384" r:id="rId27"/>
    <p:sldId id="374" r:id="rId28"/>
    <p:sldId id="375" r:id="rId29"/>
    <p:sldId id="376" r:id="rId30"/>
    <p:sldId id="377" r:id="rId31"/>
    <p:sldId id="381" r:id="rId32"/>
    <p:sldId id="385" r:id="rId33"/>
    <p:sldId id="386" r:id="rId34"/>
    <p:sldId id="382" r:id="rId35"/>
    <p:sldId id="387" r:id="rId36"/>
    <p:sldId id="388" r:id="rId37"/>
    <p:sldId id="329" r:id="rId38"/>
    <p:sldId id="340" r:id="rId39"/>
    <p:sldId id="355" r:id="rId40"/>
    <p:sldId id="335" r:id="rId41"/>
    <p:sldId id="378" r:id="rId42"/>
    <p:sldId id="380" r:id="rId43"/>
    <p:sldId id="379" r:id="rId44"/>
    <p:sldId id="326" r:id="rId45"/>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2015-10-10</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2015-10-10</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explanations of how it is a single period and the first</a:t>
            </a:r>
            <a:r>
              <a:rPr lang="en-US" baseline="0" dirty="0" smtClean="0"/>
              <a:t> period</a:t>
            </a:r>
          </a:p>
          <a:p>
            <a:r>
              <a:rPr lang="en-US" baseline="0" dirty="0" smtClean="0"/>
              <a:t>Formally prove the 2 period predicate</a:t>
            </a:r>
          </a:p>
          <a:p>
            <a:r>
              <a:rPr lang="en-US" baseline="0" dirty="0" smtClean="0"/>
              <a:t>Business logic is complicated </a:t>
            </a:r>
          </a:p>
          <a:p>
            <a:r>
              <a:rPr lang="en-US" baseline="0" dirty="0" smtClean="0"/>
              <a:t>Timeline is difficult</a:t>
            </a:r>
          </a:p>
          <a:p>
            <a:r>
              <a:rPr lang="en-US" baseline="0" dirty="0" smtClean="0"/>
              <a:t>Improve the math : make it based on a period possibly or make it more explicit and concise?  Idk just make </a:t>
            </a:r>
            <a:r>
              <a:rPr lang="en-US" baseline="0" smtClean="0"/>
              <a:t>it better</a:t>
            </a:r>
            <a:endParaRPr lang="en-US"/>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you’d want to do this: if the periodicity increases, the system will</a:t>
            </a:r>
            <a:r>
              <a:rPr lang="en-US" baseline="0" dirty="0" smtClean="0"/>
              <a:t> be harder to analyze and has a chance of being unstable (explain how)</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42</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43</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2015-10-10</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2015-10-10</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p>
          <a:p>
            <a:r>
              <a:rPr lang="en-US" dirty="0" smtClean="0"/>
              <a:t>In contrast to Network Calculus, we precisely model the network traffic as a function of time, i.e. bits produced or serviced as functions of time</a:t>
            </a:r>
          </a:p>
          <a:p>
            <a:pPr lvl="1"/>
            <a:r>
              <a:rPr lang="en-US" dirty="0" smtClean="0"/>
              <a:t>Math/Algorithms are functionally the same</a:t>
            </a:r>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2"/>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order 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r>
              <a:rPr lang="en-US" sz="3200" dirty="0" smtClean="0"/>
              <a:t/>
            </a:r>
            <a:br>
              <a:rPr lang="en-US" sz="3200" dirty="0" smtClean="0"/>
            </a:br>
            <a:r>
              <a:rPr lang="en-US" sz="3200" dirty="0" smtClean="0"/>
              <a:t>Measurement</a:t>
            </a:r>
            <a:r>
              <a:rPr lang="en-US" sz="3200" dirty="0" smtClean="0"/>
              <a:t>, </a:t>
            </a:r>
            <a:r>
              <a:rPr lang="en-US" sz="3200" dirty="0" smtClean="0"/>
              <a:t>Detection</a:t>
            </a:r>
            <a:r>
              <a:rPr lang="en-US" sz="3200" dirty="0" smtClean="0"/>
              <a:t>, </a:t>
            </a:r>
            <a:r>
              <a:rPr lang="en-US" sz="3200" dirty="0" smtClean="0"/>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20000"/>
              </a:bodyPr>
              <a:lstStyle/>
              <a:p>
                <a:r>
                  <a:rPr lang="en-US" dirty="0" smtClean="0"/>
                  <a:t>Can our design-time modeling and analysis </a:t>
                </a:r>
                <a:br>
                  <a:rPr lang="en-US" dirty="0" smtClean="0"/>
                </a:br>
                <a:r>
                  <a:rPr lang="en-US" dirty="0" smtClean="0"/>
                  <a:t>better inform our run-time implementation?</a:t>
                </a:r>
                <a:endParaRPr lang="en-US" dirty="0" smtClean="0"/>
              </a:p>
              <a:p>
                <a:r>
                  <a:rPr lang="en-US" dirty="0" smtClean="0"/>
                  <a:t>Integrate design-time models and semantics into </a:t>
                </a:r>
                <a:br>
                  <a:rPr lang="en-US" dirty="0" smtClean="0"/>
                </a:br>
                <a:r>
                  <a:rPr lang="en-US" dirty="0" smtClean="0"/>
                  <a:t>run-time software component-based middleware</a:t>
                </a:r>
              </a:p>
              <a:p>
                <a:pPr lvl="1"/>
                <a:r>
                  <a:rPr lang="en-US" dirty="0" smtClean="0"/>
                  <a:t>Component is the smallest deployable part of an application:</a:t>
                </a:r>
                <a:br>
                  <a:rPr lang="en-US" dirty="0" smtClean="0"/>
                </a:b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oMath>
                </a14:m>
                <a:endParaRPr lang="en-US" dirty="0" smtClean="0"/>
              </a:p>
              <a:p>
                <a:pPr lvl="2"/>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the set of timers in the component, where a timer provides a periodic event trigger to the component</a:t>
                </a:r>
              </a:p>
              <a:p>
                <a:pPr lvl="2"/>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oMath>
                </a14:m>
                <a:r>
                  <a:rPr lang="en-US" dirty="0" smtClean="0"/>
                  <a:t>: the set of all input/output ports in the component</a:t>
                </a:r>
              </a:p>
              <a:p>
                <a:pPr lvl="2"/>
                <a14:m>
                  <m:oMath xmlns:m="http://schemas.openxmlformats.org/officeDocument/2006/math">
                    <m:r>
                      <a:rPr lang="en-US" b="0" i="1" smtClean="0">
                        <a:latin typeface="Cambria Math" panose="02040503050406030204" pitchFamily="18" charset="0"/>
                      </a:rPr>
                      <m:t>𝐻</m:t>
                    </m:r>
                  </m:oMath>
                </a14:m>
                <a:r>
                  <a:rPr lang="en-US" dirty="0" smtClean="0"/>
                  <a:t>: the single thread which executes all events for the component in FIFO order without preemption</a:t>
                </a:r>
              </a:p>
              <a:p>
                <a:r>
                  <a:rPr lang="en-US" dirty="0" smtClean="0"/>
                  <a:t>An application is a grouping of components and a set of mappings between their ports:</a:t>
                </a:r>
                <a:br>
                  <a:rPr lang="en-US" dirty="0" smtClean="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oMath>
                </a14:m>
                <a:endParaRPr lang="en-US" dirty="0" smtClean="0"/>
              </a:p>
              <a:p>
                <a:pPr lvl="1"/>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a14:m>
                <a:r>
                  <a:rPr lang="en-US" dirty="0" smtClean="0"/>
                  <a:t>: the set of components</a:t>
                </a:r>
              </a:p>
              <a:p>
                <a:pPr lvl="1"/>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smtClean="0"/>
                  <a:t>: the set of mappings, </a:t>
                </a:r>
                <a:r>
                  <a:rPr lang="en-US" dirty="0" smtClean="0"/>
                  <a:t>e.g. between a publisher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𝑋</m:t>
                        </m:r>
                      </m:sub>
                    </m:sSub>
                  </m:oMath>
                </a14:m>
                <a:r>
                  <a:rPr lang="en-US" dirty="0" smtClean="0"/>
                  <a:t> and a subscriber of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𝑌</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𝑋</m:t>
                        </m:r>
                      </m:sub>
                    </m:sSub>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𝑌</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endParaRPr lang="en-US" dirty="0" smtClean="0"/>
              </a:p>
              <a:p>
                <a:r>
                  <a:rPr lang="en-US" dirty="0" smtClean="0"/>
                  <a:t>A deployment contains the hardware nodes and maps components to the nodes</a:t>
                </a: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541"/>
                </a:stretch>
              </a:blipFill>
            </p:spPr>
            <p:txBody>
              <a:bodyPr/>
              <a:lstStyle/>
              <a:p>
                <a:r>
                  <a:rPr lang="en-US">
                    <a:noFill/>
                  </a:rPr>
                  <a:t> </a:t>
                </a:r>
              </a:p>
            </p:txBody>
          </p:sp>
        </mc:Fallback>
      </mc:AlternateContent>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80966" y="2778124"/>
            <a:ext cx="5777395" cy="3622676"/>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7197</TotalTime>
  <Words>4084</Words>
  <Application>Microsoft Office PowerPoint</Application>
  <PresentationFormat>On-screen Show (4:3)</PresentationFormat>
  <Paragraphs>490</Paragraphs>
  <Slides>44</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896</cp:revision>
  <cp:lastPrinted>2015-05-07T13:29:00Z</cp:lastPrinted>
  <dcterms:created xsi:type="dcterms:W3CDTF">2006-08-16T00:00:00Z</dcterms:created>
  <dcterms:modified xsi:type="dcterms:W3CDTF">2015-10-10T22:07:54Z</dcterms:modified>
</cp:coreProperties>
</file>